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54"/>
  </p:notesMasterIdLst>
  <p:sldIdLst>
    <p:sldId id="436" r:id="rId2"/>
    <p:sldId id="457" r:id="rId3"/>
    <p:sldId id="458" r:id="rId4"/>
    <p:sldId id="468" r:id="rId5"/>
    <p:sldId id="469" r:id="rId6"/>
    <p:sldId id="470" r:id="rId7"/>
    <p:sldId id="471" r:id="rId8"/>
    <p:sldId id="472" r:id="rId9"/>
    <p:sldId id="445" r:id="rId10"/>
    <p:sldId id="473" r:id="rId11"/>
    <p:sldId id="474" r:id="rId12"/>
    <p:sldId id="475" r:id="rId13"/>
    <p:sldId id="476" r:id="rId14"/>
    <p:sldId id="467" r:id="rId15"/>
    <p:sldId id="477" r:id="rId16"/>
    <p:sldId id="478" r:id="rId17"/>
    <p:sldId id="479" r:id="rId18"/>
    <p:sldId id="480" r:id="rId19"/>
    <p:sldId id="459" r:id="rId20"/>
    <p:sldId id="481" r:id="rId21"/>
    <p:sldId id="482" r:id="rId22"/>
    <p:sldId id="483" r:id="rId23"/>
    <p:sldId id="484" r:id="rId24"/>
    <p:sldId id="460" r:id="rId25"/>
    <p:sldId id="485" r:id="rId26"/>
    <p:sldId id="503" r:id="rId27"/>
    <p:sldId id="500" r:id="rId28"/>
    <p:sldId id="504" r:id="rId29"/>
    <p:sldId id="505" r:id="rId30"/>
    <p:sldId id="465" r:id="rId31"/>
    <p:sldId id="489" r:id="rId32"/>
    <p:sldId id="490" r:id="rId33"/>
    <p:sldId id="491" r:id="rId34"/>
    <p:sldId id="492" r:id="rId35"/>
    <p:sldId id="493" r:id="rId36"/>
    <p:sldId id="494" r:id="rId37"/>
    <p:sldId id="499" r:id="rId38"/>
    <p:sldId id="501" r:id="rId39"/>
    <p:sldId id="502" r:id="rId40"/>
    <p:sldId id="461" r:id="rId41"/>
    <p:sldId id="486" r:id="rId42"/>
    <p:sldId id="487" r:id="rId43"/>
    <p:sldId id="488" r:id="rId44"/>
    <p:sldId id="463" r:id="rId45"/>
    <p:sldId id="495" r:id="rId46"/>
    <p:sldId id="496" r:id="rId47"/>
    <p:sldId id="464" r:id="rId48"/>
    <p:sldId id="497" r:id="rId49"/>
    <p:sldId id="498" r:id="rId50"/>
    <p:sldId id="506" r:id="rId51"/>
    <p:sldId id="507" r:id="rId52"/>
    <p:sldId id="452" r:id="rId53"/>
  </p:sldIdLst>
  <p:sldSz cx="12192000" cy="6858000"/>
  <p:notesSz cx="6808788" cy="9940925"/>
  <p:embeddedFontLst>
    <p:embeddedFont>
      <p:font typeface="Segoe UI Semilight" panose="020B0402040204020203" pitchFamily="34" charset="0"/>
      <p:regular r:id="rId55"/>
      <p:italic r:id="rId56"/>
    </p:embeddedFont>
    <p:embeddedFont>
      <p:font typeface="Segoe UI Semibold" panose="020B0702040204020203" pitchFamily="34" charset="0"/>
      <p:bold r:id="rId57"/>
      <p:boldItalic r:id="rId58"/>
    </p:embeddedFont>
    <p:embeddedFont>
      <p:font typeface="Microsoft YaHei UI" panose="020B0503020204020204" pitchFamily="34" charset="-122"/>
      <p:regular r:id="rId59"/>
      <p:bold r:id="rId60"/>
    </p:embeddedFont>
    <p:embeddedFont>
      <p:font typeface="Calibri Light" panose="020F0302020204030204" pitchFamily="34" charset="0"/>
      <p:regular r:id="rId61"/>
      <p:italic r:id="rId62"/>
    </p:embeddedFont>
    <p:embeddedFont>
      <p:font typeface="Calibri" panose="020F0502020204030204" pitchFamily="34" charset="0"/>
      <p:regular r:id="rId63"/>
      <p:bold r:id="rId64"/>
      <p:italic r:id="rId65"/>
      <p:boldItalic r:id="rId66"/>
    </p:embeddedFont>
    <p:embeddedFont>
      <p:font typeface="Tahoma" panose="020B0604030504040204" pitchFamily="34" charset="0"/>
      <p:regular r:id="rId67"/>
      <p:bold r:id="rId6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12DC285-CD7F-4A30-9B25-7FCBF48F0DFB}">
          <p14:sldIdLst>
            <p14:sldId id="436"/>
            <p14:sldId id="457"/>
            <p14:sldId id="458"/>
            <p14:sldId id="468"/>
            <p14:sldId id="469"/>
            <p14:sldId id="470"/>
            <p14:sldId id="471"/>
            <p14:sldId id="472"/>
            <p14:sldId id="445"/>
            <p14:sldId id="473"/>
            <p14:sldId id="474"/>
            <p14:sldId id="475"/>
            <p14:sldId id="476"/>
            <p14:sldId id="467"/>
            <p14:sldId id="477"/>
            <p14:sldId id="478"/>
            <p14:sldId id="479"/>
            <p14:sldId id="480"/>
            <p14:sldId id="459"/>
            <p14:sldId id="481"/>
            <p14:sldId id="482"/>
            <p14:sldId id="483"/>
            <p14:sldId id="484"/>
            <p14:sldId id="460"/>
            <p14:sldId id="485"/>
            <p14:sldId id="503"/>
            <p14:sldId id="500"/>
            <p14:sldId id="504"/>
            <p14:sldId id="505"/>
            <p14:sldId id="465"/>
            <p14:sldId id="489"/>
            <p14:sldId id="490"/>
            <p14:sldId id="491"/>
            <p14:sldId id="492"/>
            <p14:sldId id="493"/>
            <p14:sldId id="494"/>
            <p14:sldId id="499"/>
            <p14:sldId id="501"/>
            <p14:sldId id="502"/>
            <p14:sldId id="461"/>
            <p14:sldId id="486"/>
            <p14:sldId id="487"/>
            <p14:sldId id="488"/>
            <p14:sldId id="463"/>
            <p14:sldId id="495"/>
            <p14:sldId id="496"/>
            <p14:sldId id="464"/>
            <p14:sldId id="497"/>
            <p14:sldId id="498"/>
            <p14:sldId id="506"/>
            <p14:sldId id="507"/>
            <p14:sldId id="452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127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8" orient="horz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оробьев Максим Сергеевич" initials="ВМС" lastIdx="4" clrIdx="0">
    <p:extLst>
      <p:ext uri="{19B8F6BF-5375-455C-9EA6-DF929625EA0E}">
        <p15:presenceInfo xmlns:p15="http://schemas.microsoft.com/office/powerpoint/2012/main" userId="S-1-5-21-3131311301-2991779649-3226889198-3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6"/>
    <a:srgbClr val="002177"/>
    <a:srgbClr val="CCFF66"/>
    <a:srgbClr val="00FF00"/>
    <a:srgbClr val="006D5C"/>
    <a:srgbClr val="91C44C"/>
    <a:srgbClr val="000066"/>
    <a:srgbClr val="010B23"/>
    <a:srgbClr val="4145A8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42" autoAdjust="0"/>
    <p:restoredTop sz="94253" autoAdjust="0"/>
  </p:normalViewPr>
  <p:slideViewPr>
    <p:cSldViewPr snapToObjects="1">
      <p:cViewPr>
        <p:scale>
          <a:sx n="100" d="100"/>
          <a:sy n="100" d="100"/>
        </p:scale>
        <p:origin x="510" y="450"/>
      </p:cViewPr>
      <p:guideLst>
        <p:guide orient="horz" pos="1271"/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52800" cy="3528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9.fntdata"/><Relationship Id="rId68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66" Type="http://schemas.openxmlformats.org/officeDocument/2006/relationships/font" Target="fonts/font12.fntdata"/><Relationship Id="rId5" Type="http://schemas.openxmlformats.org/officeDocument/2006/relationships/slide" Target="slides/slide4.xml"/><Relationship Id="rId61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font" Target="fonts/font10.fntdata"/><Relationship Id="rId69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67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font" Target="fonts/font11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6738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2557-824E-4664-A5B0-BB3FF3966587}" type="datetimeFigureOut">
              <a:rPr lang="ru-RU" smtClean="0"/>
              <a:pPr/>
              <a:t>14.06.2020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61062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0879" y="4784070"/>
            <a:ext cx="5447030" cy="3914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6738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776D8-2824-44FB-AC88-36C1ECBA20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2128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5854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353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64508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888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7703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337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2700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3866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9780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56731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7117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8449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27907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745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7590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3330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407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6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738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1464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74090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191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18491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36166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3558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0796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06079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66254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70606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244465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04912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743738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659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06928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50761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268927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49938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519325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23929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03903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48109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59148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73704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6248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339955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228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2095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5753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4230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3509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5B653C-DDDE-8743-B112-232B66616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E9DA7C-DF4C-AB4A-990E-C0E8C3D874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AEE48-8AFD-A540-8C54-F69AD899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6B8F-C9E0-43A7-96DE-97489DD24D64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7F725E-0872-0943-A7C9-316BC4AFD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8244ED-2F2F-F54E-A61F-90EABE3A1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252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8111F4-EB58-1C41-B597-CD4E8627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E77712-97D8-1047-A695-CA62998E7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23C34D-AE9B-3C43-9298-B7C85B49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6C8A3-1554-43B2-89FA-BF1048F0ACD5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781470-5067-F844-9ECD-C4448F96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86B3EB-F89E-354F-96A5-E47AA2E5F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50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062A217-331A-D246-8B98-B0C034C9A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B42B9A9-A8C0-AC46-A211-C76612B1E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16FB8A-1753-8D4B-AFB6-63FEE936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D7EF-1810-47AF-A953-FB3DD25B6030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9243F5-686B-B04A-A77E-1110E35D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959169-EE30-364D-A7E9-D467D622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3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D0940B-8ED7-2F42-8FF2-1C8A7AEE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0421DB-79AA-B247-A5C1-93A69837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2E8B06-6F48-9A47-AC3D-44C0EE75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477A4-218A-4504-B625-450C0FDC471C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88215B-A757-4345-B78A-8949A623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5B23D7-607B-AE40-8C93-1C3EB42FF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2588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755428-E721-4F4F-809C-345DC52B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2006D6-0C37-F747-A21D-1C4536F2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39FC41-56C4-2248-81DC-CE6CED7D4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7154C-06F4-45C0-9F76-A9E920948D4C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13D2D7-8D30-474B-9649-C80ECC5C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B1D3B9-DAF4-1444-B491-B90C921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422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B31095-048B-A944-A1B6-894C6A92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7CA6D2-20D9-9B46-96DC-03A63848E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4219E63-1956-294E-B535-E1031CE9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490981E-AA58-A14C-A092-A0792BD2D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B7A01-E9FC-4D05-8423-DD9C38D6882C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DEA6D6-A474-C34E-959C-70D924FA1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A0F39C-2017-3749-AF1D-9FBF2A2D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8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65A288-AE71-6D4C-87C6-108AD704F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2897AA-4959-8142-A830-AA2D03053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5A2F228-A44B-DD44-B7B3-1C4E19B25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F0060D-E7CE-7942-879B-3B85B16AF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0DD8F2E-A3EC-E745-B830-F98921A68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6314F88-825B-F540-B5DA-BB439441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543F8-20EA-48DF-9B9B-D00DBE17949A}" type="datetime1">
              <a:rPr lang="ru-RU" smtClean="0"/>
              <a:t>14.06.2020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5C776E-C857-294F-84EC-62A38027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F51B0FD-8A43-7349-B857-6228FA94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94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74E5C-F1EB-E24F-B3E6-F3F54954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4D2CF13-6ABE-4E43-AD35-6AB5299D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1969-AD35-4853-8B7C-C52C875F2269}" type="datetime1">
              <a:rPr lang="ru-RU" smtClean="0"/>
              <a:t>14.06.2020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AFA6D8-B18D-224A-B96F-4BBF55AD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819D82D-1D57-3642-977E-580F428C7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4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5A82066-114E-CA4B-82B7-0D0198CBD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F335F-AD22-48F9-BAF7-94C57245B028}" type="datetime1">
              <a:rPr lang="ru-RU" smtClean="0"/>
              <a:t>14.06.2020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0A6A738-68A2-3941-A049-AA0935DB6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8A2B700-65A8-9647-950A-021C19EDE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1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32A0C8-BA46-2040-A231-EA32AC3B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BD83AC-1937-364E-AAF2-2519D619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DCB7C95-5A6E-B449-8F05-27E4E1910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9A5FB29-3A36-E045-A6D0-A701383E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2C3A4-75FB-4883-BBD0-96E5CB31ED6B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7E135E-A6FC-A743-8B27-9DE5251D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A1B7ED-FE18-EB48-AEDF-2BCB7C1D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476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5B2724-EFB7-EA40-BF12-86942EB6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0FD07C4-BBE4-2943-A85E-B48F20852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FBA56B1-312B-1247-B147-E4E671667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B266181-48B5-CD48-8BD3-B74BCC4C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DAA90-F824-4157-A661-8B8DCDC1CEF6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F3A633-0345-5B45-84CC-1FE001C11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309FB3-6312-5C48-B03F-CC1888FF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639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B9BB66-59C3-504F-9757-471B3F78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EEA4BB-6BCE-9040-8404-B357F12B5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2188EC-9119-2349-A48D-E37411808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BC08B-AE85-4D28-81A2-21089C0B543C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B0D17F-FA94-9340-8CF0-73B1624B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FD23B4-16C6-214C-A458-92AB9F2CE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57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4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6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49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400" y="2723400"/>
            <a:ext cx="4777865" cy="127880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400390" y="6251400"/>
            <a:ext cx="388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из Оренбурга с любовью</a:t>
            </a:r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39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0469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68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624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33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16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87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16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14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8318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база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17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9241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база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32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87798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база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25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92415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база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19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7056000" cy="38318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Единая база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Сервис, необходимый для организации процессинга и межведомственного взаимодействия всех участников данного рынка услуг и граждан России;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Открытая система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для доступа к единой системе учёта безнадзорных и домашних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Снижение риска и опасности граждан России с помощью организации комплекса мероприятий, нацеленных на отлов безнадзорных животных и их контроль;</a:t>
            </a:r>
            <a:endParaRPr lang="en-US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Чёрный список.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00" y="2017800"/>
            <a:ext cx="3528000" cy="352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6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34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49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riend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9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88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4784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74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4784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9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703200" cy="44784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 рамках решения данного цикла задач был разработан прототип открытого информационного ресурса: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Сервис включает в себя: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веб-сайта;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Ограниченный набор открытых функций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Прототип мобильного приложения в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Google Play.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Некоторые технологии и средства: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Backend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–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php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с использованием самого быстрого на сегодняшний день открытого решения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Phalcon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Ngix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MySQL</a:t>
            </a:r>
            <a:r>
              <a:rPr 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, </a:t>
            </a:r>
            <a:r>
              <a:rPr lang="en-US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memcache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Frontend – HTML5, CSS3, JS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открытые картографические сервисы Яндекса.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170" y="2370600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7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79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КОНКУРЕНТНОЕ ПРЕИМУЩЕСТВО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домашних и безнадзорных животных с использованием специально разработанного сквозного кодирования (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R56K1S37Y2017N42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Единый открытый функционал обеспечения социальных и административных процессов в данной сфере;</a:t>
            </a:r>
          </a:p>
          <a:p>
            <a:pPr>
              <a:lnSpc>
                <a:spcPct val="150000"/>
              </a:lnSpc>
            </a:pP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796" y="2174462"/>
            <a:ext cx="3121158" cy="3121158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8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444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КОНКУРЕНТНОЕ ПРЕИМУЩЕСТВО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40065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домашних и безнадзорных животных с использованием специально разработанного сквозного кодирования (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R56K1S37Y2017N42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Единый открытый функционал обеспечения социальных и административных процессов в данной сфере;</a:t>
            </a:r>
          </a:p>
          <a:p>
            <a:pPr>
              <a:lnSpc>
                <a:spcPct val="150000"/>
              </a:lnSpc>
            </a:pPr>
            <a:endParaRPr lang="ru-RU" sz="20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796" y="2174462"/>
            <a:ext cx="3121158" cy="3121158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8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503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через официальные сообщества регионов в 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через официальные сообщества регионов в 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2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784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через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официальные сообщества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регионов в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роликов.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3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ТОЧКИ КАСАНИЯ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Распространение информации о сервисе средствами массовой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Продвижение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через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официальные сообщества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регионов в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социальных сетях и сервисов;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администрации в продвижении сервиса;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Выпуск социальных «вирусных» роликов.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9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260" y="2176260"/>
            <a:ext cx="3016740" cy="30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5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gsА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4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7189">
            <a:off x="11483196" y="1672385"/>
            <a:ext cx="3886772" cy="3886772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10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36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11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30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52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.6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23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09600" y="2017800"/>
            <a:ext cx="6350400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Подписка на платные сервисы для коммерческих организаций;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Поддержка от меценатов, благотворителей и граждан Российской Федерации;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Рекламная монетизация;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Платный доступ к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API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при превышении лимита допустимых запросов;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маркетинг (</a:t>
            </a:r>
            <a:r>
              <a:rPr lang="ru-RU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Яндекс.Директ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Партнёрский доход от использования сервиса Виртуальный хозяин;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Таргетированное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ru-RU" sz="1600" dirty="0" err="1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инфоброкерство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10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.7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ДОХОДОВ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43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РАСХОДОВ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09600" y="2017800"/>
            <a:ext cx="635040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Затраты на построение ИТ-инфраструктуры;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специалистов, занимающихся обслуживанием и развитием сервиса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продвижение сервиса.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11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051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РАСХОДОВ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09600" y="2017800"/>
            <a:ext cx="635040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Затраты на построение ИТ-инфраструктуры;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специалистов, занимающихся обслуживанием и развитием сервиса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продвижение сервиса.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11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</a:t>
            </a: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95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041" y="1999860"/>
            <a:ext cx="3175200" cy="3175200"/>
          </a:xfrm>
          <a:prstGeom prst="rect">
            <a:avLst/>
          </a:prstGeom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СТРУКТУРА РАСХОДОВ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09600" y="2017800"/>
            <a:ext cx="635040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Затраты на построение ИТ-инфраструктуры;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специалистов, занимающихся обслуживанием и развитием сервиса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Расходы на продвижение сервиса.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11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84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9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934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51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934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056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29348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1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6350400" cy="41549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1. Масштабируемость сервисов: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Быстрая развёртка на территории всей Российской Федерации (срок – 1 календарный месяц)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Гибкая доработка, модернизация и разработка новых функций на архитектурном уровне;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Заложенная в архитектуре социализация сервиса.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2. Обеспечение стабильной работы сервиса: 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Использованные современные передовые технологии обеспечивают быструю настройку необходимой распределённой системы для обработки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Big Data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 большого количества запросов к ним.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42" y="2107371"/>
            <a:ext cx="3121158" cy="3121158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11035200" y="6436290"/>
            <a:ext cx="11568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12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90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168" y="1665000"/>
            <a:ext cx="4010407" cy="40104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09600" y="2017800"/>
            <a:ext cx="6350400" cy="276998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Информационно-техническое содействие в защите детей и материнства и других категорий граждан;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Содействие административным органам в информировании граждан и пресечении издевательств над животными;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в организации комплекса мероприятий, направленных на защиту безнадзорных животных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13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16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168" y="1665000"/>
            <a:ext cx="4010407" cy="40104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09600" y="2017800"/>
            <a:ext cx="6350400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Информационно-техническое содействие в защите детей и материнства и других категорий граждан;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Содействие административным органам в информировании граждан и пресечении издевательств над животными;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в организации комплекса мероприятий, направленных на защиту безнадзорных животных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13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543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168" y="1665000"/>
            <a:ext cx="4010407" cy="40104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09600" y="2017800"/>
            <a:ext cx="6350400" cy="276998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Информационно-техническое содействие в защите детей и материнства и других категорий граждан;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Содействие административным органам в информировании граждан и пресечении издевательств над животными;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Помощь в организации комплекса мероприятий, направленных на защиту безнадзорных животных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13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78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377" y="1464780"/>
            <a:ext cx="3880800" cy="3880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Слабая законодательная база в сфере домашних питомцев и безнадзорных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Необходимость сохранности и обеспечения безопасности конфиденциальной личной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Территориальная ограниченность рынка, необходимость разработки автономных версий для других стран и языков.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50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377" y="1464780"/>
            <a:ext cx="3880800" cy="3880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Слабая законодательная база в сфере домашних питомцев и безнадзорных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Необходимость сохранности и обеспечения безопасности конфиденциальной личной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Территориальная ограниченность рынка, необходимость разработки автономных версий для других стран и языков.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21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377" y="1464780"/>
            <a:ext cx="3880800" cy="3880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09600" y="2017800"/>
            <a:ext cx="6350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Слабая законодательная база в сфере домашних питомцев и безнадзорных животных;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Необходимость сохранности и обеспечения безопасности конфиденциальной личной информации;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Территориальная ограниченность рынка, необходимость разработки автономных версий для других стран и языков.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14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02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.2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5449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2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73600" y="269239"/>
            <a:ext cx="52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accent1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Пользователь авторизован</a:t>
            </a:r>
            <a:endParaRPr lang="ru-RU" sz="2000" dirty="0">
              <a:solidFill>
                <a:schemeClr val="accent1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2" name="Video_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" r="1500"/>
          <a:stretch/>
        </p:blipFill>
        <p:spPr>
          <a:xfrm>
            <a:off x="4533931" y="1192932"/>
            <a:ext cx="2822401" cy="509400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000" y="600605"/>
            <a:ext cx="3285256" cy="639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1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_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63428" y="1251256"/>
            <a:ext cx="2822400" cy="501760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000" y="620728"/>
            <a:ext cx="3285256" cy="639694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73600" y="282257"/>
            <a:ext cx="52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solidFill>
                  <a:schemeClr val="accent1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Пользователь не авторизован</a:t>
            </a:r>
            <a:endParaRPr lang="ru-RU" sz="2000" dirty="0">
              <a:solidFill>
                <a:schemeClr val="accent1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699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000" y="3076200"/>
            <a:ext cx="3657607" cy="36576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4000" y="1312200"/>
            <a:ext cx="1058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smtClean="0">
                <a:solidFill>
                  <a:schemeClr val="accent1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СПАСИБО ЗА ПРОЯВЛЕННЫЙ ИНТЕРЕС!</a:t>
            </a:r>
            <a:endParaRPr lang="ru-RU" sz="4000" dirty="0">
              <a:solidFill>
                <a:schemeClr val="accent1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90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.3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59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.4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17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4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.5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09600" y="2017800"/>
            <a:ext cx="70560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Учёт животных;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детей;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на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дороге;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Защита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 от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человека;</a:t>
            </a:r>
            <a:endParaRPr lang="ru-RU" sz="1600" dirty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Взаимодействие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всех субъектов права в рамках учёта домашних и безнадзорных животных.</a:t>
            </a:r>
            <a:endParaRPr lang="ru-RU" sz="1400" dirty="0" smtClean="0">
              <a:solidFill>
                <a:schemeClr val="tx2">
                  <a:lumMod val="75000"/>
                </a:schemeClr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58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46367" t="7512" r="-59920" b="15877"/>
          <a:stretch/>
        </p:blipFill>
        <p:spPr>
          <a:xfrm>
            <a:off x="-5899200" y="-451800"/>
            <a:ext cx="20404758" cy="7577810"/>
          </a:xfrm>
          <a:prstGeom prst="rect">
            <a:avLst/>
          </a:prstGeom>
          <a:solidFill>
            <a:srgbClr val="002060">
              <a:alpha val="1000"/>
            </a:srgbClr>
          </a:solidFill>
        </p:spPr>
      </p:pic>
      <p:pic>
        <p:nvPicPr>
          <p:cNvPr id="65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60732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chemeClr val="accent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ФАКТЫ И ЦИФРЫ </a:t>
            </a:r>
            <a:endParaRPr lang="ru-RU" sz="2800" b="1" spc="80" dirty="0">
              <a:solidFill>
                <a:schemeClr val="accent1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600" y="2017800"/>
            <a:ext cx="8820000" cy="34624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Свыше 5 000 000 запросов в месяц о здоровье и питании 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своих </a:t>
            </a:r>
            <a:r>
              <a:rPr lang="ru-RU" sz="1600" dirty="0" smtClean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питомцев¹</a:t>
            </a:r>
            <a:r>
              <a:rPr lang="ru-RU" sz="1600" dirty="0">
                <a:solidFill>
                  <a:schemeClr val="tx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  <a:endParaRPr lang="ru-RU" sz="1600" dirty="0" smtClean="0">
              <a:solidFill>
                <a:schemeClr val="tx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36 000 000 000 рублей в месяц россияне тратят на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домашних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животных²;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44% домохозяев имеют хотя бы одного питомца²</a:t>
            </a:r>
            <a:r>
              <a:rPr 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Более 30 000 организаций и частных лиц занимаются оказанием услуг и </a:t>
            </a:r>
            <a:r>
              <a:rPr lang="ru-RU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продажей </a:t>
            </a: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товаров³;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За 2019 год в медицинские организации обратилось более 350 000 человек, пострадавших от животных, из них более 98 000 детей.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ru-RU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9600" y="5839450"/>
            <a:ext cx="493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¹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по данным сервиса Яндекс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² по </a:t>
            </a:r>
            <a:r>
              <a:rPr lang="ru-RU" sz="1100" dirty="0">
                <a:solidFill>
                  <a:schemeClr val="bg1">
                    <a:lumMod val="65000"/>
                  </a:schemeClr>
                </a:solidFill>
              </a:rPr>
              <a:t>данным </a:t>
            </a:r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аналитического центра НАФИ</a:t>
            </a:r>
          </a:p>
          <a:p>
            <a:r>
              <a:rPr lang="ru-RU" sz="1100" dirty="0" smtClean="0">
                <a:solidFill>
                  <a:schemeClr val="bg1">
                    <a:lumMod val="65000"/>
                  </a:schemeClr>
                </a:solidFill>
              </a:rPr>
              <a:t>³ под данным </a:t>
            </a:r>
            <a:r>
              <a:rPr lang="en-US" sz="1100" dirty="0" err="1" smtClean="0">
                <a:solidFill>
                  <a:schemeClr val="bg1">
                    <a:lumMod val="65000"/>
                  </a:schemeClr>
                </a:solidFill>
              </a:rPr>
              <a:t>Orgpage</a:t>
            </a:r>
            <a:endParaRPr lang="ru-RU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388000" y="6436290"/>
            <a:ext cx="804000" cy="36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5</a:t>
            </a:r>
            <a:r>
              <a:rPr 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Segoe UI Semilight" panose="020B0402040204020203" pitchFamily="34" charset="0"/>
                <a:ea typeface="Microsoft YaHei UI" panose="020B0503020204020204" pitchFamily="34" charset="-122"/>
                <a:cs typeface="Segoe UI Semilight" panose="020B0402040204020203" pitchFamily="34" charset="0"/>
              </a:rPr>
              <a:t>.1</a:t>
            </a:r>
            <a:endParaRPr lang="ru-RU" sz="2400" dirty="0">
              <a:solidFill>
                <a:schemeClr val="accent1">
                  <a:lumMod val="60000"/>
                  <a:lumOff val="40000"/>
                </a:schemeClr>
              </a:solidFill>
              <a:latin typeface="Segoe UI Semilight" panose="020B0402040204020203" pitchFamily="34" charset="0"/>
              <a:ea typeface="Microsoft YaHei UI" panose="020B0503020204020204" pitchFamily="34" charset="-122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05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18336</TotalTime>
  <Words>2547</Words>
  <Application>Microsoft Office PowerPoint</Application>
  <PresentationFormat>Широкоэкранный</PresentationFormat>
  <Paragraphs>396</Paragraphs>
  <Slides>52</Slides>
  <Notes>50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52</vt:i4>
      </vt:variant>
    </vt:vector>
  </HeadingPairs>
  <TitlesOfParts>
    <vt:vector size="61" baseType="lpstr">
      <vt:lpstr>Segoe UI Semilight</vt:lpstr>
      <vt:lpstr>Segoe UI Semibold</vt:lpstr>
      <vt:lpstr>Courier New</vt:lpstr>
      <vt:lpstr>Arial</vt:lpstr>
      <vt:lpstr>Microsoft YaHei UI</vt:lpstr>
      <vt:lpstr>Calibri Light</vt:lpstr>
      <vt:lpstr>Calibri</vt:lpstr>
      <vt:lpstr>Tahoma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Nick Zimin</dc:creator>
  <cp:lastModifiedBy>Вегера Олег</cp:lastModifiedBy>
  <cp:revision>964</cp:revision>
  <cp:lastPrinted>2019-09-30T09:52:41Z</cp:lastPrinted>
  <dcterms:created xsi:type="dcterms:W3CDTF">2019-02-14T15:03:49Z</dcterms:created>
  <dcterms:modified xsi:type="dcterms:W3CDTF">2020-06-14T10:22:50Z</dcterms:modified>
</cp:coreProperties>
</file>